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EE3926"/>
    <a:srgbClr val="B61E0E"/>
    <a:srgbClr val="6DC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44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D821-3CF6-4F23-8BC7-83B8631A908E}" type="datetimeFigureOut">
              <a:rPr lang="hr-HR" smtClean="0"/>
              <a:t>6.12.2015.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3148-CC65-4313-A657-C83FA55F54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86832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D821-3CF6-4F23-8BC7-83B8631A908E}" type="datetimeFigureOut">
              <a:rPr lang="hr-HR" smtClean="0"/>
              <a:t>6.12.2015.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3148-CC65-4313-A657-C83FA55F54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1965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D821-3CF6-4F23-8BC7-83B8631A908E}" type="datetimeFigureOut">
              <a:rPr lang="hr-HR" smtClean="0"/>
              <a:t>6.12.2015.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3148-CC65-4313-A657-C83FA55F54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67202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D821-3CF6-4F23-8BC7-83B8631A908E}" type="datetimeFigureOut">
              <a:rPr lang="hr-HR" smtClean="0"/>
              <a:t>6.12.2015.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3148-CC65-4313-A657-C83FA55F54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22583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D821-3CF6-4F23-8BC7-83B8631A908E}" type="datetimeFigureOut">
              <a:rPr lang="hr-HR" smtClean="0"/>
              <a:t>6.12.2015.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3148-CC65-4313-A657-C83FA55F54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49578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D821-3CF6-4F23-8BC7-83B8631A908E}" type="datetimeFigureOut">
              <a:rPr lang="hr-HR" smtClean="0"/>
              <a:t>6.12.2015.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3148-CC65-4313-A657-C83FA55F54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86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D821-3CF6-4F23-8BC7-83B8631A908E}" type="datetimeFigureOut">
              <a:rPr lang="hr-HR" smtClean="0"/>
              <a:t>6.12.2015.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3148-CC65-4313-A657-C83FA55F54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6096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D821-3CF6-4F23-8BC7-83B8631A908E}" type="datetimeFigureOut">
              <a:rPr lang="hr-HR" smtClean="0"/>
              <a:t>6.12.2015.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3148-CC65-4313-A657-C83FA55F54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12470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D821-3CF6-4F23-8BC7-83B8631A908E}" type="datetimeFigureOut">
              <a:rPr lang="hr-HR" smtClean="0"/>
              <a:t>6.12.2015.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3148-CC65-4313-A657-C83FA55F54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89340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D821-3CF6-4F23-8BC7-83B8631A908E}" type="datetimeFigureOut">
              <a:rPr lang="hr-HR" smtClean="0"/>
              <a:t>6.12.2015.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3148-CC65-4313-A657-C83FA55F54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31911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DD821-3CF6-4F23-8BC7-83B8631A908E}" type="datetimeFigureOut">
              <a:rPr lang="hr-HR" smtClean="0"/>
              <a:t>6.12.2015.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3148-CC65-4313-A657-C83FA55F54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960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DD821-3CF6-4F23-8BC7-83B8631A908E}" type="datetimeFigureOut">
              <a:rPr lang="hr-HR" smtClean="0"/>
              <a:t>6.12.2015.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23148-CC65-4313-A657-C83FA55F5404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13208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61183" y="332656"/>
            <a:ext cx="7772400" cy="1470025"/>
          </a:xfrm>
        </p:spPr>
        <p:txBody>
          <a:bodyPr>
            <a:normAutofit/>
          </a:bodyPr>
          <a:lstStyle/>
          <a:p>
            <a:r>
              <a:rPr lang="hr-HR" sz="5400" i="1" dirty="0" smtClean="0"/>
              <a:t>Božić uz glazbu</a:t>
            </a:r>
            <a:endParaRPr lang="hr-HR" sz="5400" i="1" dirty="0"/>
          </a:p>
        </p:txBody>
      </p:sp>
      <p:pic>
        <p:nvPicPr>
          <p:cNvPr id="7" name="Slika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957" y="1772815"/>
            <a:ext cx="7776864" cy="4410051"/>
          </a:xfrm>
          <a:prstGeom prst="rect">
            <a:avLst/>
          </a:prstGeom>
        </p:spPr>
      </p:pic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971600" y="2132856"/>
            <a:ext cx="5544616" cy="1944216"/>
          </a:xfrm>
        </p:spPr>
        <p:txBody>
          <a:bodyPr>
            <a:noAutofit/>
          </a:bodyPr>
          <a:lstStyle/>
          <a:p>
            <a:r>
              <a:rPr lang="hr-HR" sz="3600" dirty="0" smtClean="0">
                <a:solidFill>
                  <a:schemeClr val="bg1"/>
                </a:solidFill>
                <a:latin typeface="AR CARTER" pitchFamily="2" charset="0"/>
              </a:rPr>
              <a:t>Pokazati ćemo vam kako </a:t>
            </a:r>
          </a:p>
          <a:p>
            <a:r>
              <a:rPr lang="hr-HR" sz="3600" dirty="0" smtClean="0">
                <a:solidFill>
                  <a:schemeClr val="bg1"/>
                </a:solidFill>
                <a:latin typeface="AR CARTER" pitchFamily="2" charset="0"/>
              </a:rPr>
              <a:t>mi slavimo Božić </a:t>
            </a:r>
          </a:p>
          <a:p>
            <a:r>
              <a:rPr lang="hr-HR" sz="3600" dirty="0" smtClean="0">
                <a:solidFill>
                  <a:schemeClr val="bg1"/>
                </a:solidFill>
                <a:latin typeface="AR CARTER" pitchFamily="2" charset="0"/>
              </a:rPr>
              <a:t>u Splitu</a:t>
            </a:r>
          </a:p>
        </p:txBody>
      </p:sp>
    </p:spTree>
    <p:extLst>
      <p:ext uri="{BB962C8B-B14F-4D97-AF65-F5344CB8AC3E}">
        <p14:creationId xmlns:p14="http://schemas.microsoft.com/office/powerpoint/2010/main" val="248373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48680"/>
            <a:ext cx="4124325" cy="2638425"/>
          </a:xfrm>
          <a:prstGeom prst="rect">
            <a:avLst/>
          </a:prstGeom>
        </p:spPr>
      </p:pic>
      <p:sp>
        <p:nvSpPr>
          <p:cNvPr id="3" name="TekstniOkvir 2"/>
          <p:cNvSpPr txBox="1"/>
          <p:nvPr/>
        </p:nvSpPr>
        <p:spPr>
          <a:xfrm>
            <a:off x="5114274" y="355724"/>
            <a:ext cx="38884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latin typeface="AR CARTER" pitchFamily="2" charset="0"/>
              </a:rPr>
              <a:t>Glazba je važan dio našega grada.</a:t>
            </a:r>
          </a:p>
          <a:p>
            <a:r>
              <a:rPr lang="hr-HR" sz="2400" dirty="0" smtClean="0">
                <a:latin typeface="AR CARTER" pitchFamily="2" charset="0"/>
              </a:rPr>
              <a:t>Proslava Božića bez nje bila bi nepotpuna.</a:t>
            </a:r>
            <a:r>
              <a:rPr lang="hr-HR" sz="2400" dirty="0">
                <a:latin typeface="AR CARTER" pitchFamily="2" charset="0"/>
              </a:rPr>
              <a:t> </a:t>
            </a:r>
            <a:r>
              <a:rPr lang="hr-HR" sz="2400" dirty="0" smtClean="0">
                <a:latin typeface="AR CARTER" pitchFamily="2" charset="0"/>
              </a:rPr>
              <a:t>U našem gradu o glazbi učimo od malih nogu. Ona je dio svakog Splićanina. Sluša se raznolika glazba,od starih šansona,preko dječjih pjesmica do zaraznih pjesama moderne pop glazbe.</a:t>
            </a: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909" y="3429000"/>
            <a:ext cx="3810000" cy="2857500"/>
          </a:xfrm>
          <a:prstGeom prst="rect">
            <a:avLst/>
          </a:prstGeom>
        </p:spPr>
      </p:pic>
      <p:sp>
        <p:nvSpPr>
          <p:cNvPr id="5" name="TekstniOkvir 4"/>
          <p:cNvSpPr txBox="1"/>
          <p:nvPr/>
        </p:nvSpPr>
        <p:spPr>
          <a:xfrm>
            <a:off x="467544" y="3736994"/>
            <a:ext cx="3816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latin typeface="AR CARTER" pitchFamily="2" charset="0"/>
              </a:rPr>
              <a:t>Za poklone nije rijetkost da se nađe pokoji CD ili stare,nezaboravne ploče-jer,priznajmo,takve stvari ne stare!</a:t>
            </a:r>
          </a:p>
          <a:p>
            <a:r>
              <a:rPr lang="hr-HR" sz="2400" dirty="0" smtClean="0">
                <a:latin typeface="AR CARTER" pitchFamily="2" charset="0"/>
              </a:rPr>
              <a:t>One vesele kako najmlađe,tako i one nešto starije.</a:t>
            </a:r>
            <a:endParaRPr lang="hr-HR" sz="2400" dirty="0">
              <a:latin typeface="AR CART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93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15" y="536885"/>
            <a:ext cx="4386064" cy="2532952"/>
          </a:xfrm>
          <a:prstGeom prst="rect">
            <a:avLst/>
          </a:prstGeom>
        </p:spPr>
      </p:pic>
      <p:sp>
        <p:nvSpPr>
          <p:cNvPr id="3" name="TekstniOkvir 2"/>
          <p:cNvSpPr txBox="1"/>
          <p:nvPr/>
        </p:nvSpPr>
        <p:spPr>
          <a:xfrm>
            <a:off x="5004048" y="536885"/>
            <a:ext cx="39686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latin typeface="AR CARTER" pitchFamily="2" charset="0"/>
              </a:rPr>
              <a:t>Još jedna od lijepih tradicija je nezaboravno klizanje uz božićne pjesme.</a:t>
            </a:r>
          </a:p>
          <a:p>
            <a:r>
              <a:rPr lang="hr-HR" sz="2400" dirty="0" smtClean="0">
                <a:latin typeface="AR CARTER" pitchFamily="2" charset="0"/>
              </a:rPr>
              <a:t>I ako tražite malo zabave za blagdane nema ljepše stvari nego klizanje s vašim </a:t>
            </a:r>
            <a:r>
              <a:rPr lang="hr-HR" sz="2400" dirty="0" err="1" smtClean="0">
                <a:latin typeface="AR CARTER" pitchFamily="2" charset="0"/>
              </a:rPr>
              <a:t>najdražima.Unatoč</a:t>
            </a:r>
            <a:r>
              <a:rPr lang="hr-HR" sz="2400" dirty="0" smtClean="0">
                <a:latin typeface="AR CARTER" pitchFamily="2" charset="0"/>
              </a:rPr>
              <a:t> tome što nemamo pravog leda </a:t>
            </a:r>
            <a:r>
              <a:rPr lang="hr-HR" sz="2400" dirty="0" smtClean="0">
                <a:latin typeface="AR CARTER" pitchFamily="2" charset="0"/>
              </a:rPr>
              <a:t>nas zadovoljava </a:t>
            </a:r>
            <a:r>
              <a:rPr lang="hr-HR" sz="2400" dirty="0" smtClean="0">
                <a:latin typeface="AR CARTER" pitchFamily="2" charset="0"/>
              </a:rPr>
              <a:t>i umjetni.</a:t>
            </a:r>
            <a:endParaRPr lang="hr-HR" sz="2400" dirty="0">
              <a:latin typeface="AR CARTER" pitchFamily="2" charset="0"/>
            </a:endParaRP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99480"/>
            <a:ext cx="4283808" cy="2727483"/>
          </a:xfrm>
          <a:prstGeom prst="rect">
            <a:avLst/>
          </a:prstGeom>
        </p:spPr>
      </p:pic>
      <p:sp>
        <p:nvSpPr>
          <p:cNvPr id="5" name="TekstniOkvir 4"/>
          <p:cNvSpPr txBox="1"/>
          <p:nvPr/>
        </p:nvSpPr>
        <p:spPr>
          <a:xfrm>
            <a:off x="307715" y="3550834"/>
            <a:ext cx="412965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dirty="0" smtClean="0">
                <a:latin typeface="AR CARTER" pitchFamily="2" charset="0"/>
              </a:rPr>
              <a:t>Ne smijemo zaboraviti ni naše poznate</a:t>
            </a:r>
          </a:p>
          <a:p>
            <a:r>
              <a:rPr lang="hr-HR" sz="2400" dirty="0">
                <a:latin typeface="AR CARTER" pitchFamily="2" charset="0"/>
              </a:rPr>
              <a:t>k</a:t>
            </a:r>
            <a:r>
              <a:rPr lang="hr-HR" sz="2400" dirty="0" smtClean="0">
                <a:latin typeface="AR CARTER" pitchFamily="2" charset="0"/>
              </a:rPr>
              <a:t>ućice na rivi koje nikada ne razočaraju,</a:t>
            </a:r>
          </a:p>
          <a:p>
            <a:r>
              <a:rPr lang="hr-HR" sz="2400" dirty="0" smtClean="0">
                <a:latin typeface="AR CARTER" pitchFamily="2" charset="0"/>
              </a:rPr>
              <a:t>te nas uvijek stave u Božićno raspoloženje.</a:t>
            </a:r>
          </a:p>
          <a:p>
            <a:r>
              <a:rPr lang="hr-HR" sz="2400" dirty="0" smtClean="0">
                <a:latin typeface="AR CARTER" pitchFamily="2" charset="0"/>
              </a:rPr>
              <a:t>Atmosferu upotpunjuju i razne Božićne </a:t>
            </a:r>
          </a:p>
          <a:p>
            <a:r>
              <a:rPr lang="hr-HR" sz="2400" dirty="0" smtClean="0">
                <a:latin typeface="AR CARTER" pitchFamily="2" charset="0"/>
              </a:rPr>
              <a:t>skladbe. Uz malo kuhanog vina i naših </a:t>
            </a:r>
          </a:p>
          <a:p>
            <a:r>
              <a:rPr lang="hr-HR" sz="2400" dirty="0">
                <a:latin typeface="AR CARTER" pitchFamily="2" charset="0"/>
              </a:rPr>
              <a:t>p</a:t>
            </a:r>
            <a:r>
              <a:rPr lang="hr-HR" sz="2400" dirty="0" smtClean="0">
                <a:latin typeface="AR CARTER" pitchFamily="2" charset="0"/>
              </a:rPr>
              <a:t>oznatih fritula,garantiramo predivno</a:t>
            </a:r>
          </a:p>
          <a:p>
            <a:r>
              <a:rPr lang="hr-HR" sz="2400" dirty="0" smtClean="0">
                <a:latin typeface="AR CARTER" pitchFamily="2" charset="0"/>
              </a:rPr>
              <a:t>Iskustvo!</a:t>
            </a:r>
          </a:p>
        </p:txBody>
      </p:sp>
    </p:spTree>
    <p:extLst>
      <p:ext uri="{BB962C8B-B14F-4D97-AF65-F5344CB8AC3E}">
        <p14:creationId xmlns:p14="http://schemas.microsoft.com/office/powerpoint/2010/main" val="188101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22952"/>
            <a:ext cx="4248472" cy="2833889"/>
          </a:xfrm>
          <a:prstGeom prst="rect">
            <a:avLst/>
          </a:prstGeom>
        </p:spPr>
      </p:pic>
      <p:sp>
        <p:nvSpPr>
          <p:cNvPr id="3" name="TekstniOkvir 2"/>
          <p:cNvSpPr txBox="1"/>
          <p:nvPr/>
        </p:nvSpPr>
        <p:spPr>
          <a:xfrm>
            <a:off x="5220072" y="908720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latin typeface="AR CARTER" pitchFamily="2" charset="0"/>
              </a:rPr>
              <a:t>U našim crkvama sviraju  tonovi starih crkvenih pjesama,opjevani od naših prepoznatljivih klapa. Po ulicama sve vrvi od Božićnog duha</a:t>
            </a:r>
            <a:r>
              <a:rPr lang="hr-HR" sz="2400" dirty="0" smtClean="0"/>
              <a:t>.</a:t>
            </a:r>
            <a:endParaRPr lang="hr-HR" sz="2400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211" y="3465893"/>
            <a:ext cx="4243921" cy="2843427"/>
          </a:xfrm>
          <a:prstGeom prst="rect">
            <a:avLst/>
          </a:prstGeom>
        </p:spPr>
      </p:pic>
      <p:sp>
        <p:nvSpPr>
          <p:cNvPr id="7" name="TekstniOkvir 6"/>
          <p:cNvSpPr txBox="1"/>
          <p:nvPr/>
        </p:nvSpPr>
        <p:spPr>
          <a:xfrm>
            <a:off x="683568" y="3713065"/>
            <a:ext cx="33123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latin typeface="AR CARTER" pitchFamily="2" charset="0"/>
              </a:rPr>
              <a:t>Kakav bi to bio Božić bez onih najljepših jaslica,koje se skrivaju ispod bora? U našim jaslicama nalazi se uspomena na pravu i istinsku  smisao Božića. Bit Božića je da svi osjetimo tu ljubav koju naš Spasitelj šalje za nas i to je ono bitno.</a:t>
            </a:r>
            <a:endParaRPr lang="hr-HR" sz="2400" dirty="0">
              <a:latin typeface="AR CART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56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niOkvir 3"/>
          <p:cNvSpPr txBox="1"/>
          <p:nvPr/>
        </p:nvSpPr>
        <p:spPr>
          <a:xfrm>
            <a:off x="349968" y="162997"/>
            <a:ext cx="8385811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3200" dirty="0" smtClean="0">
                <a:latin typeface="AR CARTER" pitchFamily="2" charset="0"/>
              </a:rPr>
              <a:t>Evo nekoliko rečenica o povijesti Božićnih pjesama u Hrvatskoj:</a:t>
            </a:r>
          </a:p>
          <a:p>
            <a:r>
              <a:rPr lang="vi-VN" dirty="0" smtClean="0"/>
              <a:t>Hrvatske božićne pjesme pripadaju među najbrojnije, najraznovrsnije i najljepše božićne pjesme na svijetu</a:t>
            </a:r>
            <a:r>
              <a:rPr lang="hr-HR" dirty="0" smtClean="0">
                <a:latin typeface="AR CARTER" pitchFamily="2" charset="0"/>
              </a:rPr>
              <a:t>.N</a:t>
            </a:r>
            <a:r>
              <a:rPr lang="vi-VN" dirty="0" smtClean="0"/>
              <a:t>eke su vrlo stare, a neke su nastale prije 100 godina ili u novije vrijeme</a:t>
            </a:r>
            <a:r>
              <a:rPr lang="hr-HR" dirty="0" smtClean="0">
                <a:latin typeface="AR CARTER" pitchFamily="2" charset="0"/>
              </a:rPr>
              <a:t>.</a:t>
            </a:r>
            <a:r>
              <a:rPr lang="vi-VN" dirty="0" smtClean="0"/>
              <a:t> Hrvatski pavlini objavili su prvu veću zbirku božićnih pjesama pod nazivom "Cythara octochorda" 1731. godine. U toj pjesmarici nalazi se i pjesma: "Narodi nam se kralj nebeski". Još je starija pjesma "U se vrime godišća (U to vrijeme godišta)" koja je nastala na hrvatskom Jadranu. Ostale poznate božićne pjesme su: "Svim na zemlji", "Radujte se narodi", "Oj, pastiri", "Veselje ti navješčujem" i mnoge druge. Sve su te pjesme nadahnute Evanđeljem pa su prepjevano Evanđelje. Izriču duboke i lijepe osjećaje, koje je narod doživljavao u božićno vrijeme slaveći utjelovljenje Božjeg Sina u osobi Isusa Krista. Većina autora nije poznata. Zna se da pjesma "Spavaj, spavaj, djetiću" potječe iz Grohota na Šolti, pjesma "Marija se majka trudi" potječe iz Međimurja, a "Hajde, braćo, da idemo" bunjevačka je božićna narodna pjesma.</a:t>
            </a:r>
            <a:endParaRPr lang="hr-HR" dirty="0" smtClean="0">
              <a:latin typeface="AR CARTER" pitchFamily="2" charset="0"/>
            </a:endParaRPr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39" y="4477346"/>
            <a:ext cx="3305944" cy="2206718"/>
          </a:xfrm>
          <a:prstGeom prst="rect">
            <a:avLst/>
          </a:prstGeom>
        </p:spPr>
      </p:pic>
      <p:pic>
        <p:nvPicPr>
          <p:cNvPr id="6" name="Slika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849" y="4519351"/>
            <a:ext cx="3279927" cy="222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12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323528" y="204428"/>
            <a:ext cx="763284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dirty="0" smtClean="0">
                <a:latin typeface="AR CARTER" pitchFamily="2" charset="0"/>
              </a:rPr>
              <a:t>I za kraj jedna autorska pjesmica od nas :D </a:t>
            </a:r>
          </a:p>
          <a:p>
            <a:endParaRPr lang="hr-HR" sz="2400" dirty="0" smtClean="0">
              <a:latin typeface="AR CARTER" pitchFamily="2" charset="0"/>
            </a:endParaRPr>
          </a:p>
          <a:p>
            <a:r>
              <a:rPr lang="hr-HR" sz="2400" dirty="0" smtClean="0">
                <a:latin typeface="AR CARTER" pitchFamily="2" charset="0"/>
              </a:rPr>
              <a:t>Raduje se cijeli svijet,</a:t>
            </a:r>
          </a:p>
          <a:p>
            <a:r>
              <a:rPr lang="hr-HR" sz="2400" dirty="0" smtClean="0">
                <a:latin typeface="AR CARTER" pitchFamily="2" charset="0"/>
              </a:rPr>
              <a:t>Dolazi nam Božić radostan i lijep!</a:t>
            </a:r>
          </a:p>
          <a:p>
            <a:r>
              <a:rPr lang="hr-HR" sz="2400" dirty="0" smtClean="0">
                <a:latin typeface="AR CARTER" pitchFamily="2" charset="0"/>
              </a:rPr>
              <a:t>Mirisni kolači,šarene glazure-</a:t>
            </a:r>
          </a:p>
          <a:p>
            <a:r>
              <a:rPr lang="hr-HR" sz="2400" dirty="0" smtClean="0">
                <a:latin typeface="AR CARTER" pitchFamily="2" charset="0"/>
              </a:rPr>
              <a:t>A ispod bora malene figure! </a:t>
            </a:r>
          </a:p>
          <a:p>
            <a:endParaRPr lang="hr-HR" sz="2400" dirty="0">
              <a:latin typeface="AR CARTER" pitchFamily="2" charset="0"/>
            </a:endParaRPr>
          </a:p>
          <a:p>
            <a:r>
              <a:rPr lang="hr-HR" sz="2400" dirty="0" smtClean="0">
                <a:latin typeface="AR CARTER" pitchFamily="2" charset="0"/>
              </a:rPr>
              <a:t>Na vrhu stoji zvijezda sjajna,</a:t>
            </a:r>
          </a:p>
          <a:p>
            <a:r>
              <a:rPr lang="hr-HR" sz="2400" dirty="0" smtClean="0">
                <a:latin typeface="AR CARTER" pitchFamily="2" charset="0"/>
              </a:rPr>
              <a:t>To je naša večer bajna.</a:t>
            </a:r>
          </a:p>
          <a:p>
            <a:r>
              <a:rPr lang="hr-HR" sz="2400" dirty="0" smtClean="0">
                <a:latin typeface="AR CARTER" pitchFamily="2" charset="0"/>
              </a:rPr>
              <a:t>Isus naš napokon se rodi,</a:t>
            </a:r>
          </a:p>
          <a:p>
            <a:r>
              <a:rPr lang="hr-HR" sz="2400" dirty="0" smtClean="0">
                <a:latin typeface="AR CARTER" pitchFamily="2" charset="0"/>
              </a:rPr>
              <a:t>Za njim kreću tri kralja u pohodi.</a:t>
            </a:r>
          </a:p>
          <a:p>
            <a:endParaRPr lang="hr-HR" sz="2400" dirty="0">
              <a:latin typeface="AR CARTER" pitchFamily="2" charset="0"/>
            </a:endParaRPr>
          </a:p>
          <a:p>
            <a:r>
              <a:rPr lang="hr-HR" sz="2400" dirty="0" smtClean="0">
                <a:latin typeface="AR CARTER" pitchFamily="2" charset="0"/>
              </a:rPr>
              <a:t>Sad vlada sreća,radost i veselje,</a:t>
            </a:r>
          </a:p>
          <a:p>
            <a:r>
              <a:rPr lang="hr-HR" sz="2400" dirty="0" smtClean="0">
                <a:latin typeface="AR CARTER" pitchFamily="2" charset="0"/>
              </a:rPr>
              <a:t>Došlo je ispunjenje svake dječje želje! </a:t>
            </a:r>
          </a:p>
          <a:p>
            <a:r>
              <a:rPr lang="hr-HR" sz="2400" dirty="0" smtClean="0">
                <a:latin typeface="AR CARTER" pitchFamily="2" charset="0"/>
              </a:rPr>
              <a:t>DOŠAO JE BOŽJI SPAS,TO BI BILO SVE OD NAS! </a:t>
            </a:r>
          </a:p>
          <a:p>
            <a:endParaRPr lang="hr-HR" sz="2400" dirty="0">
              <a:latin typeface="AR CARTER" pitchFamily="2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717032"/>
            <a:ext cx="3501277" cy="2304256"/>
          </a:xfrm>
          <a:prstGeom prst="rect">
            <a:avLst/>
          </a:prstGeom>
        </p:spPr>
      </p:pic>
      <p:pic>
        <p:nvPicPr>
          <p:cNvPr id="4" name="Slika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836712"/>
            <a:ext cx="3748968" cy="255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568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niOkvir 1"/>
          <p:cNvSpPr txBox="1"/>
          <p:nvPr/>
        </p:nvSpPr>
        <p:spPr>
          <a:xfrm>
            <a:off x="827584" y="874740"/>
            <a:ext cx="792088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9600" dirty="0" smtClean="0">
                <a:effectLst>
                  <a:reflection blurRad="6350" stA="55000" endA="300" endPos="45500" dir="5400000" sy="-100000" algn="bl" rotWithShape="0"/>
                </a:effectLst>
                <a:latin typeface="AR CARTER" pitchFamily="2" charset="0"/>
              </a:rPr>
              <a:t>SRETNI I BLAGOSLOVLJENI BLAGDANI! </a:t>
            </a:r>
            <a:endParaRPr lang="hr-HR" sz="9600" dirty="0">
              <a:effectLst>
                <a:reflection blurRad="6350" stA="55000" endA="300" endPos="45500" dir="5400000" sy="-100000" algn="bl" rotWithShape="0"/>
              </a:effectLst>
              <a:latin typeface="AR CARTER" pitchFamily="2" charset="0"/>
            </a:endParaRPr>
          </a:p>
          <a:p>
            <a:pPr algn="ctr"/>
            <a:r>
              <a:rPr lang="hr-HR" sz="9600" dirty="0" smtClean="0">
                <a:latin typeface="AR CARTER" pitchFamily="2" charset="0"/>
              </a:rPr>
              <a:t>              </a:t>
            </a:r>
            <a:endParaRPr lang="hr-HR" sz="9600" dirty="0">
              <a:latin typeface="AR CARTER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91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187</TotalTime>
  <Words>523</Words>
  <Application>Microsoft Office PowerPoint</Application>
  <PresentationFormat>Prikaz na zaslonu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8" baseType="lpstr">
      <vt:lpstr>Tema sustava Office</vt:lpstr>
      <vt:lpstr>Božić uz glazbu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josko galic</dc:creator>
  <cp:lastModifiedBy>josko galic</cp:lastModifiedBy>
  <cp:revision>17</cp:revision>
  <dcterms:created xsi:type="dcterms:W3CDTF">2015-12-04T11:47:39Z</dcterms:created>
  <dcterms:modified xsi:type="dcterms:W3CDTF">2015-12-06T15:37:42Z</dcterms:modified>
</cp:coreProperties>
</file>